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66" r:id="rId3"/>
    <p:sldId id="257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3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4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-105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98"/>
    </p:cViewPr>
  </p:sorterViewPr>
  <p:notesViewPr>
    <p:cSldViewPr>
      <p:cViewPr varScale="1">
        <p:scale>
          <a:sx n="59" d="100"/>
          <a:sy n="59" d="100"/>
        </p:scale>
        <p:origin x="-214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8748-95BA-4DB7-BEEC-D040412324CE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9D45-46D6-45C1-B5C8-61ABDC0D4D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38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89D45-46D6-45C1-B5C8-61ABDC0D4DD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821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44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650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810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849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826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89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67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79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8350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917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794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A3807-8F68-4622-B942-45E1EA1DD73C}" type="datetimeFigureOut">
              <a:rPr lang="ko-KR" altLang="en-US" smtClean="0"/>
              <a:pPr/>
              <a:t>2012-09-13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6BED9-E53E-493D-8EBC-D7CAF5496E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151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탄환논파 </a:t>
            </a:r>
            <a:r>
              <a:rPr lang="en-US" altLang="ko-KR" dirty="0" smtClean="0"/>
              <a:t>UI &amp; </a:t>
            </a:r>
            <a:r>
              <a:rPr lang="ko-KR" altLang="en-US" dirty="0" smtClean="0"/>
              <a:t>역전재판 </a:t>
            </a:r>
            <a:r>
              <a:rPr lang="en-US" altLang="ko-KR" dirty="0" smtClean="0"/>
              <a:t>UI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/>
          <a:lstStyle/>
          <a:p>
            <a:r>
              <a:rPr lang="ko-KR" altLang="en-US" dirty="0" smtClean="0"/>
              <a:t>김지수</a:t>
            </a:r>
            <a:endParaRPr lang="en-US" altLang="ko-KR" dirty="0" smtClean="0"/>
          </a:p>
          <a:p>
            <a:r>
              <a:rPr lang="ko-KR" altLang="en-US" dirty="0" smtClean="0"/>
              <a:t>이성수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70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1-7.</a:t>
            </a:r>
            <a:r>
              <a:rPr lang="ko-KR" altLang="en-US" dirty="0" smtClean="0"/>
              <a:t>인물탐색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물건탐색과 마찬가지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조사시</a:t>
            </a:r>
            <a:r>
              <a:rPr lang="ko-KR" altLang="en-US" dirty="0" smtClean="0">
                <a:solidFill>
                  <a:srgbClr val="0070C0"/>
                </a:solidFill>
              </a:rPr>
              <a:t> 탄환발사 </a:t>
            </a:r>
            <a:r>
              <a:rPr lang="ko-KR" altLang="en-US" dirty="0" err="1" smtClean="0">
                <a:solidFill>
                  <a:srgbClr val="0070C0"/>
                </a:solidFill>
              </a:rPr>
              <a:t>이펙트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대화로 넘어감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정보를 얻는 과정에 개성 부여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170" name="Picture 2" descr="C:\Users\Kozae\Desktop\탄환논파\프롤로그\K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517529" cy="271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1-8.</a:t>
            </a:r>
            <a:r>
              <a:rPr lang="ko-KR" altLang="en-US" dirty="0" smtClean="0"/>
              <a:t>인물정보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새로운 인물과 </a:t>
            </a:r>
            <a:r>
              <a:rPr lang="ko-KR" altLang="en-US" dirty="0" err="1" smtClean="0">
                <a:solidFill>
                  <a:srgbClr val="0070C0"/>
                </a:solidFill>
              </a:rPr>
              <a:t>대화할때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대표특성과 이름을 나타낸다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심각한 분위기와 대조되는 화려함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8194" name="Picture 2" descr="C:\Users\Kozae\Desktop\탄환논파\프롤로그\K-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20688"/>
            <a:ext cx="4613525" cy="30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2-1.</a:t>
            </a:r>
            <a:r>
              <a:rPr lang="ko-KR" altLang="en-US" dirty="0" smtClean="0"/>
              <a:t>게임화면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전체적인 분위기를 보여준다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사용된 색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게임에서 </a:t>
            </a:r>
            <a:r>
              <a:rPr lang="ko-KR" altLang="en-US" dirty="0" err="1" smtClean="0">
                <a:solidFill>
                  <a:srgbClr val="0070C0"/>
                </a:solidFill>
              </a:rPr>
              <a:t>주로사용하는</a:t>
            </a:r>
            <a:r>
              <a:rPr lang="ko-KR" altLang="en-US" dirty="0" smtClean="0">
                <a:solidFill>
                  <a:srgbClr val="0070C0"/>
                </a:solidFill>
              </a:rPr>
              <a:t> 색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형광빛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악당과 주인공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en-US" altLang="ko-KR" dirty="0" smtClean="0">
                <a:solidFill>
                  <a:srgbClr val="C00000"/>
                </a:solidFill>
              </a:rPr>
              <a:t>Chapter</a:t>
            </a:r>
            <a:r>
              <a:rPr lang="ko-KR" altLang="en-US" dirty="0" smtClean="0">
                <a:solidFill>
                  <a:srgbClr val="C00000"/>
                </a:solidFill>
              </a:rPr>
              <a:t>에서의 분위기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218" name="Picture 2" descr="C:\Users\Kozae\Desktop\탄환논파\1-1.챕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64704"/>
            <a:ext cx="5017540" cy="27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201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2-2.</a:t>
            </a:r>
            <a:r>
              <a:rPr lang="ko-KR" altLang="en-US" dirty="0" smtClean="0"/>
              <a:t>인물정보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배경은 탐색배경과 </a:t>
            </a:r>
            <a:r>
              <a:rPr lang="ko-KR" altLang="en-US" dirty="0" err="1" smtClean="0">
                <a:solidFill>
                  <a:srgbClr val="0070C0"/>
                </a:solidFill>
              </a:rPr>
              <a:t>다르지않게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1266" name="Picture 2" descr="C:\Users\Kozae\Desktop\탄환논파\1-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3687" y="924744"/>
            <a:ext cx="4790306" cy="26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2-3.</a:t>
            </a:r>
            <a:r>
              <a:rPr lang="ko-KR" altLang="en-US" dirty="0" smtClean="0"/>
              <a:t>전자수첩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전자수첩에서는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ko-KR" altLang="en-US" dirty="0" smtClean="0">
                <a:solidFill>
                  <a:srgbClr val="0070C0"/>
                </a:solidFill>
              </a:rPr>
              <a:t>교칙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ko-KR" altLang="en-US" dirty="0" err="1" smtClean="0">
                <a:solidFill>
                  <a:srgbClr val="0070C0"/>
                </a:solidFill>
              </a:rPr>
              <a:t>통신란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프로필</a:t>
            </a:r>
            <a:r>
              <a:rPr lang="en-US" altLang="ko-KR" dirty="0" smtClean="0">
                <a:solidFill>
                  <a:srgbClr val="0070C0"/>
                </a:solidFill>
              </a:rPr>
              <a:t>), </a:t>
            </a:r>
          </a:p>
          <a:p>
            <a:pPr marL="0" indent="0" algn="ctr">
              <a:buNone/>
            </a:pPr>
            <a:r>
              <a:rPr lang="ko-KR" altLang="en-US" dirty="0" smtClean="0">
                <a:solidFill>
                  <a:srgbClr val="0070C0"/>
                </a:solidFill>
              </a:rPr>
              <a:t>시스템항목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ko-KR" altLang="en-US" dirty="0" err="1" smtClean="0">
                <a:solidFill>
                  <a:srgbClr val="0070C0"/>
                </a:solidFill>
              </a:rPr>
              <a:t>맵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ko-KR" altLang="en-US" dirty="0" err="1" smtClean="0">
                <a:solidFill>
                  <a:srgbClr val="0070C0"/>
                </a:solidFill>
              </a:rPr>
              <a:t>말탄환</a:t>
            </a:r>
            <a:r>
              <a:rPr lang="ko-KR" altLang="en-US" dirty="0" smtClean="0">
                <a:solidFill>
                  <a:srgbClr val="0070C0"/>
                </a:solidFill>
              </a:rPr>
              <a:t> 등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메뉴 선택가능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학원이라는 배경에 맞는 설정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Kozae\Desktop\탄환논파\1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18781"/>
            <a:ext cx="4211960" cy="245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2-4.</a:t>
            </a:r>
            <a:r>
              <a:rPr lang="ko-KR" altLang="en-US" dirty="0" smtClean="0"/>
              <a:t>교칙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게임의 룰을 직접 명시한다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룰</a:t>
            </a:r>
            <a:r>
              <a:rPr lang="en-US" altLang="ko-KR" dirty="0" smtClean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ko-KR" altLang="en-US" dirty="0" smtClean="0">
                <a:solidFill>
                  <a:srgbClr val="C00000"/>
                </a:solidFill>
                <a:sym typeface="Wingdings" pitchFamily="2" charset="2"/>
              </a:rPr>
              <a:t>교칙</a:t>
            </a:r>
            <a:endParaRPr lang="en-US" altLang="ko-KR" dirty="0" smtClean="0">
              <a:solidFill>
                <a:srgbClr val="C00000"/>
              </a:solidFill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C00000"/>
                </a:solidFill>
                <a:sym typeface="Wingdings" pitchFamily="2" charset="2"/>
              </a:rPr>
              <a:t>   학원에 맞는 설정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Picture 3" descr="C:\Users\Kozae\Desktop\탄환논파\1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18781"/>
            <a:ext cx="4195977" cy="245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2-5.</a:t>
            </a:r>
            <a:r>
              <a:rPr lang="ko-KR" altLang="en-US" dirty="0" smtClean="0"/>
              <a:t>사물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물건은 </a:t>
            </a:r>
            <a:r>
              <a:rPr lang="ko-KR" altLang="en-US" dirty="0" err="1" smtClean="0">
                <a:solidFill>
                  <a:srgbClr val="0070C0"/>
                </a:solidFill>
              </a:rPr>
              <a:t>눈에띄게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4338" name="Picture 2" descr="C:\Users\Kozae\Desktop\탄환논파\1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928542" cy="27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2-6.</a:t>
            </a:r>
            <a:r>
              <a:rPr lang="ko-KR" altLang="en-US" dirty="0" smtClean="0"/>
              <a:t>사물 상세정보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클릭하면 좀더 자세한 탐색결과를 나타낸다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시스템에서 자동으로 취할 아이템선택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중요한 요소 확인가능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Picture 2" descr="C:\Users\Kozae\Desktop\탄환논파\1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46801"/>
            <a:ext cx="5280546" cy="296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2-7.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본 플레이에서도 도움말을 항상 표시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맵에</a:t>
            </a:r>
            <a:r>
              <a:rPr lang="ko-KR" altLang="en-US" dirty="0" smtClean="0">
                <a:solidFill>
                  <a:srgbClr val="0070C0"/>
                </a:solidFill>
              </a:rPr>
              <a:t> 각 방의 용도를 표시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그림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공간적 배경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추리요소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6386" name="Picture 2" descr="C:\Users\Kozae\Desktop\탄환논파\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92696"/>
            <a:ext cx="5501528" cy="30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745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2-8.</a:t>
            </a:r>
            <a:r>
              <a:rPr lang="ko-KR" altLang="en-US" dirty="0" err="1" smtClean="0"/>
              <a:t>리액션토크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보라단어에서 </a:t>
            </a:r>
            <a:r>
              <a:rPr lang="ko-KR" altLang="en-US" dirty="0" err="1" smtClean="0">
                <a:solidFill>
                  <a:srgbClr val="0070C0"/>
                </a:solidFill>
              </a:rPr>
              <a:t>리액션을</a:t>
            </a:r>
            <a:r>
              <a:rPr lang="ko-KR" altLang="en-US" dirty="0" smtClean="0">
                <a:solidFill>
                  <a:srgbClr val="0070C0"/>
                </a:solidFill>
              </a:rPr>
              <a:t> 하거나 추궁을 선택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플레이어가 직접 묻는듯한 느낌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8434" name="Picture 2" descr="C:\Users\Kozae\Desktop\탄환논파\2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5101714" cy="28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5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47864" y="5589240"/>
            <a:ext cx="2160240" cy="10081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03648" y="1052736"/>
            <a:ext cx="4038600" cy="4525963"/>
          </a:xfrm>
        </p:spPr>
        <p:txBody>
          <a:bodyPr/>
          <a:lstStyle/>
          <a:p>
            <a:pPr marL="514350" indent="-514350">
              <a:buNone/>
            </a:pPr>
            <a:r>
              <a:rPr lang="ko-KR" altLang="en-US" dirty="0" smtClean="0"/>
              <a:t>탄환논파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프롤로그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챕터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학급재판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64088" y="1052736"/>
            <a:ext cx="4038600" cy="4525963"/>
          </a:xfrm>
        </p:spPr>
        <p:txBody>
          <a:bodyPr/>
          <a:lstStyle/>
          <a:p>
            <a:pPr marL="514350" indent="-514350">
              <a:buNone/>
            </a:pPr>
            <a:r>
              <a:rPr lang="ko-KR" altLang="en-US" dirty="0" smtClean="0"/>
              <a:t>역전재판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증언 이전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증언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심문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판결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정</a:t>
            </a:r>
            <a:r>
              <a:rPr lang="ko-KR" altLang="en-US" dirty="0" smtClean="0"/>
              <a:t>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8052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 </a:t>
            </a:r>
            <a:r>
              <a:rPr lang="ko-KR" altLang="en-US" sz="3600" dirty="0" smtClean="0"/>
              <a:t>공통점</a:t>
            </a:r>
            <a:endParaRPr lang="ko-KR" altLang="en-US" sz="3600" dirty="0"/>
          </a:p>
        </p:txBody>
      </p:sp>
      <p:sp>
        <p:nvSpPr>
          <p:cNvPr id="7" name="아래쪽 화살표 6"/>
          <p:cNvSpPr/>
          <p:nvPr/>
        </p:nvSpPr>
        <p:spPr>
          <a:xfrm rot="19702205">
            <a:off x="3553049" y="4952515"/>
            <a:ext cx="288032" cy="86409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784241">
            <a:off x="4911357" y="4955706"/>
            <a:ext cx="288032" cy="86409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51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3-1.</a:t>
            </a:r>
            <a:r>
              <a:rPr lang="ko-KR" altLang="en-US" dirty="0" smtClean="0"/>
              <a:t>재판 시작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0070C0"/>
                </a:solidFill>
              </a:rPr>
              <a:t>스크립트창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배경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변화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측면에 두상 추가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긴장감 </a:t>
            </a:r>
            <a:r>
              <a:rPr lang="ko-KR" altLang="en-US" dirty="0" smtClean="0">
                <a:solidFill>
                  <a:srgbClr val="0070C0"/>
                </a:solidFill>
              </a:rPr>
              <a:t>고조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716016" y="4005064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게임 룰을 인물이 직접 설명</a:t>
            </a:r>
          </a:p>
          <a:p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9458" name="Picture 2" descr="C:\Users\Kozae\Desktop\탄환논파\프롤로그\K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59754"/>
            <a:ext cx="5105401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5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재판 진행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질문을 </a:t>
            </a:r>
            <a:r>
              <a:rPr lang="ko-KR" altLang="en-US" dirty="0" err="1" smtClean="0">
                <a:solidFill>
                  <a:srgbClr val="0070C0"/>
                </a:solidFill>
              </a:rPr>
              <a:t>할것인지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재판 시스템 </a:t>
            </a:r>
            <a:endParaRPr lang="en-US" altLang="ko-KR" dirty="0">
              <a:solidFill>
                <a:srgbClr val="0070C0"/>
              </a:solidFill>
            </a:endParaRPr>
          </a:p>
          <a:p>
            <a:pPr lvl="1" indent="-342900">
              <a:buFontTx/>
              <a:buChar char="-"/>
            </a:pPr>
            <a:r>
              <a:rPr lang="ko-KR" altLang="en-US" dirty="0" smtClean="0">
                <a:solidFill>
                  <a:srgbClr val="0070C0"/>
                </a:solidFill>
              </a:rPr>
              <a:t>사건을 정리해본다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2" indent="-342900">
              <a:buFont typeface="Wingdings"/>
              <a:buChar char="Ø"/>
            </a:pPr>
            <a:r>
              <a:rPr lang="ko-KR" altLang="en-US" dirty="0" err="1" smtClean="0">
                <a:solidFill>
                  <a:srgbClr val="0070C0"/>
                </a:solidFill>
              </a:rPr>
              <a:t>다른말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하는사람</a:t>
            </a:r>
            <a:r>
              <a:rPr lang="ko-KR" altLang="en-US" dirty="0" smtClean="0">
                <a:solidFill>
                  <a:srgbClr val="0070C0"/>
                </a:solidFill>
              </a:rPr>
              <a:t> 지적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선택지에 따라 재판 진행에 영향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Picture 3" descr="C:\Users\Kozae\Desktop\탄환논파\프롤로그\K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43948"/>
            <a:ext cx="5943601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5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3-3. </a:t>
            </a:r>
            <a:r>
              <a:rPr lang="ko-KR" altLang="en-US" dirty="0" smtClean="0"/>
              <a:t>재판 </a:t>
            </a:r>
            <a:r>
              <a:rPr lang="ko-KR" altLang="en-US" dirty="0" err="1" smtClean="0"/>
              <a:t>소주재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역시 전체 </a:t>
            </a:r>
            <a:r>
              <a:rPr lang="en-US" altLang="ko-KR" dirty="0" smtClean="0">
                <a:solidFill>
                  <a:srgbClr val="0070C0"/>
                </a:solidFill>
              </a:rPr>
              <a:t>UI </a:t>
            </a:r>
            <a:r>
              <a:rPr lang="ko-KR" altLang="en-US" dirty="0" err="1" smtClean="0">
                <a:solidFill>
                  <a:srgbClr val="0070C0"/>
                </a:solidFill>
              </a:rPr>
              <a:t>컨셉인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탄환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에 맞추어 제작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말이 탄환이 되어 적을 꿰뚫는다는 </a:t>
            </a:r>
            <a:r>
              <a:rPr lang="ko-KR" altLang="en-US" dirty="0" err="1" smtClean="0">
                <a:solidFill>
                  <a:srgbClr val="0070C0"/>
                </a:solidFill>
              </a:rPr>
              <a:t>컨셉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추리과정 중 핵심 키워드 표시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0482" name="Picture 2" descr="C:\Users\Kozae\Desktop\탄환논파\프롤로그\K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007496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5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3-4.</a:t>
            </a:r>
            <a:r>
              <a:rPr lang="ko-KR" altLang="en-US" dirty="0" smtClean="0"/>
              <a:t>자유발</a:t>
            </a:r>
            <a:r>
              <a:rPr lang="ko-KR" altLang="en-US" dirty="0"/>
              <a:t>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조준점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말을 끊을 위치조준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말 탄환을 </a:t>
            </a:r>
            <a:r>
              <a:rPr lang="ko-KR" altLang="en-US" dirty="0" err="1" smtClean="0">
                <a:solidFill>
                  <a:srgbClr val="0070C0"/>
                </a:solidFill>
              </a:rPr>
              <a:t>대사에발</a:t>
            </a:r>
            <a:r>
              <a:rPr lang="ko-KR" altLang="en-US" dirty="0" err="1">
                <a:solidFill>
                  <a:srgbClr val="0070C0"/>
                </a:solidFill>
              </a:rPr>
              <a:t>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오른쪽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상황장면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추리기</a:t>
            </a:r>
            <a:r>
              <a:rPr lang="ko-KR" altLang="en-US" dirty="0">
                <a:solidFill>
                  <a:srgbClr val="0070C0"/>
                </a:solidFill>
              </a:rPr>
              <a:t>회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4008" y="3861048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인물간의 주장과 반박</a:t>
            </a:r>
            <a:endParaRPr lang="en-US" altLang="ko-KR" dirty="0">
              <a:solidFill>
                <a:srgbClr val="C00000"/>
              </a:solidFill>
            </a:endParaRPr>
          </a:p>
        </p:txBody>
      </p:sp>
      <p:pic>
        <p:nvPicPr>
          <p:cNvPr id="7" name="Picture 3" descr="C:\Users\Kozae\Desktop\탄환논파\프롤로그\K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5543603" cy="299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5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3-5. </a:t>
            </a:r>
            <a:r>
              <a:rPr lang="ko-KR" altLang="en-US" dirty="0" smtClean="0"/>
              <a:t>포착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일치하지 않는 진술을 </a:t>
            </a:r>
            <a:r>
              <a:rPr lang="ko-KR" altLang="en-US" dirty="0" err="1" smtClean="0">
                <a:solidFill>
                  <a:srgbClr val="0070C0"/>
                </a:solidFill>
              </a:rPr>
              <a:t>한사람의</a:t>
            </a:r>
            <a:r>
              <a:rPr lang="ko-KR" altLang="en-US" dirty="0" smtClean="0">
                <a:solidFill>
                  <a:srgbClr val="0070C0"/>
                </a:solidFill>
              </a:rPr>
              <a:t> 대사에 </a:t>
            </a:r>
            <a:r>
              <a:rPr lang="ko-KR" altLang="en-US" dirty="0" err="1" smtClean="0">
                <a:solidFill>
                  <a:srgbClr val="0070C0"/>
                </a:solidFill>
              </a:rPr>
              <a:t>말탄환을</a:t>
            </a:r>
            <a:r>
              <a:rPr lang="ko-KR" altLang="en-US" dirty="0" smtClean="0">
                <a:solidFill>
                  <a:srgbClr val="0070C0"/>
                </a:solidFill>
              </a:rPr>
              <a:t> 발사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말들이 깨진다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단순 선택지 </a:t>
            </a:r>
            <a:r>
              <a:rPr lang="en-US" altLang="ko-KR" dirty="0" smtClean="0">
                <a:solidFill>
                  <a:srgbClr val="C00000"/>
                </a:solidFill>
              </a:rPr>
              <a:t>x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플레이어가 시나리오에 개입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1506" name="Picture 2" descr="C:\Users\Kozae\Desktop\탄환논파\프롤로그\K-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4744"/>
            <a:ext cx="5943600" cy="25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38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3-6. break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거짓을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깬다</a:t>
            </a:r>
            <a:r>
              <a:rPr lang="en-US" altLang="ko-KR" dirty="0" smtClean="0">
                <a:solidFill>
                  <a:srgbClr val="0070C0"/>
                </a:solidFill>
              </a:rPr>
              <a:t>’ </a:t>
            </a:r>
            <a:r>
              <a:rPr lang="ko-KR" altLang="en-US" dirty="0" smtClean="0">
                <a:solidFill>
                  <a:srgbClr val="0070C0"/>
                </a:solidFill>
              </a:rPr>
              <a:t>라는 모티브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화면이깨지고</a:t>
            </a:r>
            <a:r>
              <a:rPr lang="en-US" altLang="ko-KR" dirty="0" smtClean="0">
                <a:solidFill>
                  <a:srgbClr val="0070C0"/>
                </a:solidFill>
              </a:rPr>
              <a:t>, Break</a:t>
            </a:r>
            <a:r>
              <a:rPr lang="ko-KR" altLang="en-US" dirty="0" smtClean="0">
                <a:solidFill>
                  <a:srgbClr val="0070C0"/>
                </a:solidFill>
              </a:rPr>
              <a:t>라는 문구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3554" name="Picture 2" descr="C:\Users\Kozae\Desktop\탄환논파\프롤로그\K-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863481" cy="26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38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3-7. </a:t>
            </a:r>
            <a:r>
              <a:rPr lang="ko-KR" altLang="en-US" dirty="0" err="1" smtClean="0"/>
              <a:t>결과창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4005064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말탄환을</a:t>
            </a:r>
            <a:r>
              <a:rPr lang="ko-KR" altLang="en-US" dirty="0" smtClean="0">
                <a:solidFill>
                  <a:srgbClr val="0070C0"/>
                </a:solidFill>
              </a:rPr>
              <a:t> 쏘면 </a:t>
            </a:r>
            <a:r>
              <a:rPr lang="ko-KR" altLang="en-US" dirty="0" err="1" smtClean="0">
                <a:solidFill>
                  <a:srgbClr val="0070C0"/>
                </a:solidFill>
              </a:rPr>
              <a:t>결과창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어떤 스크립트를 쏘았는지는 플레이시간을 </a:t>
            </a:r>
            <a:r>
              <a:rPr lang="ko-KR" altLang="en-US" dirty="0" err="1" smtClean="0">
                <a:solidFill>
                  <a:srgbClr val="0070C0"/>
                </a:solidFill>
              </a:rPr>
              <a:t>ㅗ따짐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4005064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올바른 추리를 했는지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" name="Picture 3" descr="C:\Users\Kozae\Desktop\탄환논파\프롤로그\K-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3" y="1124744"/>
            <a:ext cx="4983163" cy="26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68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3-8. </a:t>
            </a:r>
            <a:r>
              <a:rPr lang="ko-KR" altLang="en-US" dirty="0" smtClean="0"/>
              <a:t>포착 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4005064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다음 단계로 </a:t>
            </a:r>
            <a:r>
              <a:rPr lang="ko-KR" altLang="en-US" dirty="0" err="1" smtClean="0">
                <a:solidFill>
                  <a:srgbClr val="0070C0"/>
                </a:solidFill>
              </a:rPr>
              <a:t>넘어가는것은</a:t>
            </a:r>
            <a:r>
              <a:rPr lang="ko-KR" altLang="en-US" dirty="0" smtClean="0">
                <a:solidFill>
                  <a:srgbClr val="0070C0"/>
                </a:solidFill>
              </a:rPr>
              <a:t> 시스템이 알아서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주인공들의 </a:t>
            </a:r>
            <a:r>
              <a:rPr lang="ko-KR" altLang="en-US" dirty="0" err="1" smtClean="0">
                <a:solidFill>
                  <a:srgbClr val="0070C0"/>
                </a:solidFill>
              </a:rPr>
              <a:t>대화를통해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4005064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스토리대로 흘러가는 장면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4578" name="Picture 2" descr="C:\Users\Kozae\Desktop\탄환논파\프롤로그\K-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45474"/>
            <a:ext cx="5943600" cy="29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25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3-9. </a:t>
            </a:r>
            <a:r>
              <a:rPr lang="ko-KR" altLang="en-US" dirty="0" smtClean="0"/>
              <a:t>선택지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4005064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선택지 시스템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4005064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부드러운 스토리 진행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Kozae\Desktop\탄환논파\프롤로그\K-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36712"/>
            <a:ext cx="5509202" cy="29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63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3-10.</a:t>
            </a:r>
            <a:r>
              <a:rPr lang="ko-KR" altLang="en-US" dirty="0" smtClean="0"/>
              <a:t> 단어조합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미니게임적요소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혼자 생각하며 추리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Kozae\Desktop\탄환논파\프롤로그\K-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03158"/>
            <a:ext cx="5367537" cy="28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49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탄환논파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4038600" cy="273630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추리모드와 시스템에 따른</a:t>
            </a:r>
            <a:r>
              <a:rPr lang="en-US" altLang="ko-KR" dirty="0" smtClean="0">
                <a:solidFill>
                  <a:srgbClr val="0070C0"/>
                </a:solidFill>
              </a:rPr>
              <a:t>UI </a:t>
            </a:r>
            <a:r>
              <a:rPr lang="ko-KR" altLang="en-US" dirty="0" smtClean="0">
                <a:solidFill>
                  <a:srgbClr val="0070C0"/>
                </a:solidFill>
              </a:rPr>
              <a:t>변화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789040"/>
            <a:ext cx="4038600" cy="2736304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스토리에따른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UI</a:t>
            </a:r>
            <a:r>
              <a:rPr lang="ko-KR" altLang="en-US" dirty="0" smtClean="0">
                <a:solidFill>
                  <a:srgbClr val="C00000"/>
                </a:solidFill>
              </a:rPr>
              <a:t>변화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Kozae\Desktop\탄환논파\프롤로그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64212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44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3-11. </a:t>
            </a:r>
            <a:r>
              <a:rPr lang="ko-KR" altLang="en-US" dirty="0" smtClean="0"/>
              <a:t>증거제시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증거는 게임플레이 동안 수집한 정보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정보를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기억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의 형식으로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구성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주변인물의 질문에 증거를 제시하는 부분</a:t>
            </a:r>
            <a:endParaRPr lang="en-US" altLang="ko-KR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Users\Kozae\Desktop\탄환논파\프롤로그\K-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6752" y="779330"/>
            <a:ext cx="5439544" cy="29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71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3-12.</a:t>
            </a:r>
            <a:r>
              <a:rPr lang="ko-KR" altLang="en-US" dirty="0" smtClean="0"/>
              <a:t> 범행과정 정리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퍼즐식의</a:t>
            </a:r>
            <a:r>
              <a:rPr lang="ko-KR" altLang="en-US" dirty="0" smtClean="0">
                <a:solidFill>
                  <a:srgbClr val="0070C0"/>
                </a:solidFill>
              </a:rPr>
              <a:t> 범행과정 정리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순서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추리를 마무리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플레이어가 추리한 항목들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추리과정의 절정</a:t>
            </a:r>
            <a:endParaRPr lang="en-US" altLang="ko-KR" dirty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Kozae\Desktop\탄환논파\프롤로그\K-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2878" y="717997"/>
            <a:ext cx="4715386" cy="28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71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3-13.</a:t>
            </a:r>
            <a:r>
              <a:rPr lang="ko-KR" altLang="en-US" dirty="0" smtClean="0"/>
              <a:t> 결정적 증거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리듬게임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미니게임적요소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미니게임은 획일적으로 리듬게임요소로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범인이 확정되고 증거제시만 남은 상황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절정 이후 결말로 가는 부분</a:t>
            </a:r>
            <a:endParaRPr lang="en-US" altLang="ko-KR" dirty="0">
              <a:solidFill>
                <a:srgbClr val="C00000"/>
              </a:solidFill>
            </a:endParaRPr>
          </a:p>
        </p:txBody>
      </p:sp>
      <p:pic>
        <p:nvPicPr>
          <p:cNvPr id="5122" name="Picture 2" descr="C:\Users\Kozae\Desktop\탄환논파\프롤로그\K-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4968552" cy="300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71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3-14.</a:t>
            </a:r>
            <a:r>
              <a:rPr lang="ko-KR" altLang="en-US" dirty="0" smtClean="0"/>
              <a:t> 최종 </a:t>
            </a:r>
            <a:r>
              <a:rPr lang="ko-KR" altLang="en-US" dirty="0" err="1" smtClean="0"/>
              <a:t>결과창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추리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재판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결과를 스코어로 표시한다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6146" name="Picture 2" descr="C:\Users\Kozae\Desktop\탄환논파\프롤로그\K-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4904525" cy="29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71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탄환논파 기획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시나리오의 관점에서 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구성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9552" y="1600200"/>
            <a:ext cx="8147248" cy="5257800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UI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err="1">
                <a:solidFill>
                  <a:srgbClr val="C00000"/>
                </a:solidFill>
              </a:rPr>
              <a:t>컨셉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=&gt; </a:t>
            </a:r>
            <a:r>
              <a:rPr lang="ko-KR" altLang="en-US" dirty="0">
                <a:solidFill>
                  <a:srgbClr val="C00000"/>
                </a:solidFill>
              </a:rPr>
              <a:t>통일성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유저의 흐름이해가 쉽고</a:t>
            </a:r>
            <a:r>
              <a:rPr lang="en-US" altLang="ko-KR" dirty="0"/>
              <a:t>, </a:t>
            </a:r>
            <a:r>
              <a:rPr lang="ko-KR" altLang="en-US" dirty="0"/>
              <a:t>주제가 명확해진다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상황에따라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UI</a:t>
            </a:r>
            <a:r>
              <a:rPr lang="ko-KR" altLang="en-US" dirty="0">
                <a:solidFill>
                  <a:srgbClr val="C00000"/>
                </a:solidFill>
              </a:rPr>
              <a:t>창에도 변화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UI</a:t>
            </a:r>
            <a:r>
              <a:rPr lang="ko-KR" altLang="en-US" dirty="0"/>
              <a:t>의 변화만으로도 상황의 변화를 파악한다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탄환논파의경우</a:t>
            </a:r>
            <a:r>
              <a:rPr lang="ko-KR" altLang="en-US" dirty="0"/>
              <a:t> 스토리모드</a:t>
            </a:r>
            <a:r>
              <a:rPr lang="en-US" altLang="ko-KR" dirty="0"/>
              <a:t>/</a:t>
            </a:r>
            <a:r>
              <a:rPr lang="ko-KR" altLang="en-US" dirty="0"/>
              <a:t>게임진행모드</a:t>
            </a:r>
            <a:r>
              <a:rPr lang="en-US" altLang="ko-KR" dirty="0"/>
              <a:t>/</a:t>
            </a:r>
            <a:r>
              <a:rPr lang="ko-KR" altLang="en-US" dirty="0"/>
              <a:t>재판모드의 세가지 상황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상황구분이 필요</a:t>
            </a:r>
            <a:endParaRPr lang="en-US" altLang="ko-KR" dirty="0"/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스크립트창의 변화도 고려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유저에게 플레이에 대한 </a:t>
            </a:r>
            <a:r>
              <a:rPr lang="ko-KR" altLang="en-US" dirty="0">
                <a:solidFill>
                  <a:srgbClr val="C00000"/>
                </a:solidFill>
              </a:rPr>
              <a:t>정보를 </a:t>
            </a:r>
            <a:r>
              <a:rPr lang="ko-KR" altLang="en-US" dirty="0" err="1">
                <a:solidFill>
                  <a:srgbClr val="C00000"/>
                </a:solidFill>
              </a:rPr>
              <a:t>충분히준다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게임을 진행하면서 충분히 </a:t>
            </a:r>
            <a:r>
              <a:rPr lang="ko-KR" altLang="en-US" dirty="0" err="1"/>
              <a:t>학습할수있게한다</a:t>
            </a:r>
            <a:r>
              <a:rPr lang="en-US" altLang="ko-KR" dirty="0"/>
              <a:t>. (</a:t>
            </a:r>
            <a:r>
              <a:rPr lang="ko-KR" altLang="en-US" dirty="0" err="1"/>
              <a:t>튜토리얼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28314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8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탄환논파 기획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시나리오의 관점에서 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구성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9552" y="1124744"/>
            <a:ext cx="8147248" cy="5832648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altLang="ko-KR" dirty="0" smtClean="0"/>
          </a:p>
          <a:p>
            <a:r>
              <a:rPr lang="en-US" altLang="ko-KR" dirty="0" smtClean="0"/>
              <a:t>UI</a:t>
            </a:r>
            <a:r>
              <a:rPr lang="ko-KR" altLang="en-US" dirty="0"/>
              <a:t>에서 은근한 </a:t>
            </a:r>
            <a:r>
              <a:rPr lang="ko-KR" altLang="en-US" dirty="0">
                <a:solidFill>
                  <a:srgbClr val="C00000"/>
                </a:solidFill>
              </a:rPr>
              <a:t>복선</a:t>
            </a:r>
            <a:r>
              <a:rPr lang="ko-KR" altLang="en-US" dirty="0"/>
              <a:t> </a:t>
            </a:r>
            <a:r>
              <a:rPr lang="ko-KR" altLang="en-US" dirty="0" smtClean="0"/>
              <a:t>제시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물건으로 가져가기 </a:t>
            </a:r>
            <a:r>
              <a:rPr lang="ko-KR" altLang="en-US" dirty="0" err="1"/>
              <a:t>힘든정보는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하나의 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r>
              <a:rPr lang="ko-KR" altLang="en-US" dirty="0">
                <a:solidFill>
                  <a:srgbClr val="C00000"/>
                </a:solidFill>
              </a:rPr>
              <a:t>기억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r>
              <a:rPr lang="ko-KR" altLang="en-US" dirty="0">
                <a:solidFill>
                  <a:srgbClr val="C00000"/>
                </a:solidFill>
              </a:rPr>
              <a:t>으로 분류한다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주인공이 </a:t>
            </a:r>
            <a:r>
              <a:rPr lang="ko-KR" altLang="en-US" dirty="0"/>
              <a:t>겪은 경험을 하나의 정보로 분류</a:t>
            </a:r>
            <a:r>
              <a:rPr lang="en-US" altLang="ko-KR" dirty="0"/>
              <a:t>, </a:t>
            </a:r>
            <a:r>
              <a:rPr lang="ko-KR" altLang="en-US" dirty="0"/>
              <a:t>따로 물건으로 </a:t>
            </a:r>
            <a:r>
              <a:rPr lang="ko-KR" altLang="en-US" dirty="0" err="1"/>
              <a:t>남는것이꼭없어도</a:t>
            </a:r>
            <a:r>
              <a:rPr lang="ko-KR" altLang="en-US" dirty="0"/>
              <a:t> </a:t>
            </a:r>
            <a:r>
              <a:rPr lang="ko-KR" altLang="en-US" dirty="0" smtClean="0"/>
              <a:t>진행가능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/>
              <a:t>추궁의 형식은 </a:t>
            </a:r>
            <a:r>
              <a:rPr lang="ko-KR" altLang="en-US" dirty="0">
                <a:solidFill>
                  <a:srgbClr val="C00000"/>
                </a:solidFill>
              </a:rPr>
              <a:t>전체 줄거리를 물어보며 </a:t>
            </a:r>
            <a:r>
              <a:rPr lang="ko-KR" altLang="en-US" dirty="0"/>
              <a:t>실제줄거리와 </a:t>
            </a:r>
            <a:r>
              <a:rPr lang="ko-KR" altLang="en-US" dirty="0" err="1"/>
              <a:t>다른점을</a:t>
            </a:r>
            <a:r>
              <a:rPr lang="ko-KR" altLang="en-US" dirty="0"/>
              <a:t> 캐치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미니게임</a:t>
            </a:r>
            <a:r>
              <a:rPr lang="en-US" altLang="ko-KR" dirty="0"/>
              <a:t>(</a:t>
            </a:r>
            <a:r>
              <a:rPr lang="ko-KR" altLang="en-US" dirty="0"/>
              <a:t>추리요소</a:t>
            </a:r>
            <a:r>
              <a:rPr lang="en-US" altLang="ko-KR" dirty="0"/>
              <a:t>)</a:t>
            </a:r>
            <a:r>
              <a:rPr lang="ko-KR" altLang="en-US" dirty="0"/>
              <a:t>의 경우 종류가 </a:t>
            </a:r>
            <a:r>
              <a:rPr lang="ko-KR" altLang="en-US" dirty="0" err="1"/>
              <a:t>적을경우</a:t>
            </a:r>
            <a:r>
              <a:rPr lang="ko-KR" altLang="en-US" dirty="0"/>
              <a:t> 한가지 주제에 맞는 게임만 </a:t>
            </a:r>
            <a:r>
              <a:rPr lang="ko-KR" altLang="en-US" dirty="0" err="1"/>
              <a:t>삽입할수도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 smtClean="0"/>
              <a:t>ex </a:t>
            </a:r>
            <a:r>
              <a:rPr lang="ko-KR" altLang="en-US" dirty="0"/>
              <a:t>리듬게임</a:t>
            </a:r>
          </a:p>
        </p:txBody>
      </p:sp>
    </p:spTree>
    <p:extLst>
      <p:ext uri="{BB962C8B-B14F-4D97-AF65-F5344CB8AC3E}">
        <p14:creationId xmlns:p14="http://schemas.microsoft.com/office/powerpoint/2010/main" xmlns="" val="3495497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역전재판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4038600" cy="273630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추리모드와 시스템에 따른</a:t>
            </a:r>
            <a:r>
              <a:rPr lang="en-US" altLang="ko-KR" dirty="0" smtClean="0">
                <a:solidFill>
                  <a:srgbClr val="0070C0"/>
                </a:solidFill>
              </a:rPr>
              <a:t>UI </a:t>
            </a:r>
            <a:r>
              <a:rPr lang="ko-KR" altLang="en-US" dirty="0" smtClean="0">
                <a:solidFill>
                  <a:srgbClr val="0070C0"/>
                </a:solidFill>
              </a:rPr>
              <a:t>변화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789040"/>
            <a:ext cx="4038600" cy="2736304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스토리에따른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UI</a:t>
            </a:r>
            <a:r>
              <a:rPr lang="ko-KR" altLang="en-US" dirty="0" smtClean="0">
                <a:solidFill>
                  <a:srgbClr val="C00000"/>
                </a:solidFill>
              </a:rPr>
              <a:t>변화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이성수\판도라큐브\혜성선배스터디\역전재판\K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69802"/>
            <a:ext cx="4171032" cy="275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93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1-1.</a:t>
            </a:r>
            <a:r>
              <a:rPr lang="ko-KR" altLang="en-US" dirty="0" smtClean="0"/>
              <a:t>에피소드 선택 화면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에피소드 </a:t>
            </a:r>
            <a:r>
              <a:rPr lang="en-US" altLang="ko-KR" dirty="0" smtClean="0">
                <a:solidFill>
                  <a:srgbClr val="0070C0"/>
                </a:solidFill>
              </a:rPr>
              <a:t>4</a:t>
            </a:r>
            <a:r>
              <a:rPr lang="ko-KR" altLang="en-US" dirty="0" smtClean="0">
                <a:solidFill>
                  <a:srgbClr val="0070C0"/>
                </a:solidFill>
              </a:rPr>
              <a:t>개가 한 </a:t>
            </a:r>
            <a:r>
              <a:rPr lang="ko-KR" altLang="en-US" dirty="0" err="1" smtClean="0">
                <a:solidFill>
                  <a:srgbClr val="0070C0"/>
                </a:solidFill>
              </a:rPr>
              <a:t>시리즈로구성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클리어한</a:t>
            </a:r>
            <a:r>
              <a:rPr lang="ko-KR" altLang="en-US" dirty="0" smtClean="0">
                <a:solidFill>
                  <a:srgbClr val="0070C0"/>
                </a:solidFill>
              </a:rPr>
              <a:t> 에피소드는 </a:t>
            </a:r>
            <a:r>
              <a:rPr lang="ko-KR" altLang="en-US" dirty="0" err="1" smtClean="0">
                <a:solidFill>
                  <a:srgbClr val="0070C0"/>
                </a:solidFill>
              </a:rPr>
              <a:t>잠금해제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스토리별</a:t>
            </a:r>
            <a:r>
              <a:rPr lang="ko-KR" altLang="en-US" dirty="0" smtClean="0">
                <a:solidFill>
                  <a:srgbClr val="C00000"/>
                </a:solidFill>
              </a:rPr>
              <a:t> 나열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 descr="C:\Users\이성수\판도라큐브\혜성선배스터디\역전재판\K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800" y="764704"/>
            <a:ext cx="3760093" cy="30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57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1-2 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사건의 시작을 간략하게 보여줌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이성수\판도라큐브\혜성선배스터디\역전재판\K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36712"/>
            <a:ext cx="3659298" cy="29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16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1-3 </a:t>
            </a:r>
            <a:r>
              <a:rPr lang="en-US" altLang="ko-KR" dirty="0" smtClean="0"/>
              <a:t>.</a:t>
            </a:r>
            <a:r>
              <a:rPr lang="ko-KR" altLang="en-US" dirty="0" smtClean="0"/>
              <a:t>스토리 진행화면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화자에 따라 스크립트 색상변경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조작이 없는 스토리 진행 시 화면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독백 시 화면엔 인물</a:t>
            </a:r>
            <a:r>
              <a:rPr lang="en-US" altLang="ko-KR" dirty="0" smtClean="0">
                <a:solidFill>
                  <a:srgbClr val="C00000"/>
                </a:solidFill>
              </a:rPr>
              <a:t>x</a:t>
            </a:r>
          </a:p>
        </p:txBody>
      </p:sp>
      <p:pic>
        <p:nvPicPr>
          <p:cNvPr id="5123" name="Picture 3" descr="C:\Users\이성수\판도라큐브\혜성선배스터디\역전재판\K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0640" y="1052736"/>
            <a:ext cx="3024336" cy="235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얗얗\Desktop\20120721~ beatrice\기획\역전재판\K-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2880320" cy="2338142"/>
          </a:xfrm>
          <a:prstGeom prst="rect">
            <a:avLst/>
          </a:prstGeom>
          <a:noFill/>
        </p:spPr>
      </p:pic>
      <p:pic>
        <p:nvPicPr>
          <p:cNvPr id="8" name="Picture 4" descr="C:\Users\얗얗\Desktop\20120721~ beatrice\기획\역전재판\K-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0320" y="1052736"/>
            <a:ext cx="2880320" cy="2338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1-1.</a:t>
            </a:r>
            <a:r>
              <a:rPr lang="ko-KR" altLang="en-US" dirty="0" smtClean="0"/>
              <a:t>프롤로그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주인공 독백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키워드는 </a:t>
            </a:r>
            <a:r>
              <a:rPr lang="ko-KR" altLang="en-US" dirty="0" err="1" smtClean="0">
                <a:solidFill>
                  <a:srgbClr val="0070C0"/>
                </a:solidFill>
              </a:rPr>
              <a:t>다른색으로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반투명 스크립</a:t>
            </a:r>
            <a:r>
              <a:rPr lang="ko-KR" altLang="en-US" dirty="0">
                <a:solidFill>
                  <a:srgbClr val="0070C0"/>
                </a:solidFill>
              </a:rPr>
              <a:t>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스토리를 따라갈 때의 </a:t>
            </a:r>
            <a:r>
              <a:rPr lang="ko-KR" altLang="en-US" dirty="0" err="1" smtClean="0">
                <a:solidFill>
                  <a:srgbClr val="C00000"/>
                </a:solidFill>
              </a:rPr>
              <a:t>스크립트창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2051" name="Picture 3" descr="C:\Users\Kozae\Desktop\탄환논파\프롤로그\K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5"/>
            <a:ext cx="5324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5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1-4 .</a:t>
            </a:r>
            <a:r>
              <a:rPr lang="ko-KR" altLang="en-US" dirty="0" smtClean="0"/>
              <a:t>법</a:t>
            </a:r>
            <a:r>
              <a:rPr lang="ko-KR" altLang="en-US" dirty="0" smtClean="0"/>
              <a:t>정</a:t>
            </a:r>
            <a:r>
              <a:rPr lang="ko-KR" altLang="en-US" dirty="0" smtClean="0"/>
              <a:t> </a:t>
            </a:r>
            <a:r>
              <a:rPr lang="ko-KR" altLang="en-US" dirty="0" smtClean="0"/>
              <a:t>입장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재판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이 주제이므로 배경의 반 이상이 법정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재판관 </a:t>
            </a:r>
            <a:r>
              <a:rPr lang="en-US" altLang="ko-KR" dirty="0" smtClean="0">
                <a:solidFill>
                  <a:srgbClr val="0070C0"/>
                </a:solidFill>
              </a:rPr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진행자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r>
              <a:rPr lang="ko-KR" altLang="en-US" dirty="0" smtClean="0">
                <a:solidFill>
                  <a:srgbClr val="0070C0"/>
                </a:solidFill>
              </a:rPr>
              <a:t>사회자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  <a:r>
              <a:rPr lang="ko-KR" altLang="en-US" dirty="0" smtClean="0">
                <a:solidFill>
                  <a:srgbClr val="0070C0"/>
                </a:solidFill>
              </a:rPr>
              <a:t>일종의 도우미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본격적인 재판이 시작되는 배경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 descr="C:\Users\이성수\판도라큐브\혜성선배스터디\역전재판\K-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2107" y="692696"/>
            <a:ext cx="3904109" cy="31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1-5 </a:t>
            </a:r>
            <a:r>
              <a:rPr lang="en-US" altLang="ko-KR" dirty="0" smtClean="0"/>
              <a:t>.</a:t>
            </a:r>
            <a:r>
              <a:rPr lang="ko-KR" altLang="en-US" dirty="0" smtClean="0"/>
              <a:t>선택지선택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튜토리얼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>
              <a:buNone/>
            </a:pPr>
            <a:r>
              <a:rPr lang="ko-KR" altLang="en-US" dirty="0" smtClean="0">
                <a:solidFill>
                  <a:srgbClr val="0070C0"/>
                </a:solidFill>
              </a:rPr>
              <a:t>간단한 선택지선택 예문으로 플레이어에게 학습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그동안의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비쥬얼</a:t>
            </a:r>
            <a:r>
              <a:rPr lang="ko-KR" altLang="en-US" dirty="0" smtClean="0">
                <a:solidFill>
                  <a:srgbClr val="C00000"/>
                </a:solidFill>
              </a:rPr>
              <a:t> 노벨들에서 사용된 </a:t>
            </a:r>
            <a:r>
              <a:rPr lang="en-US" altLang="ko-KR" dirty="0" smtClean="0">
                <a:solidFill>
                  <a:srgbClr val="C00000"/>
                </a:solidFill>
              </a:rPr>
              <a:t>UI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스토리 진행에 영향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 descr="C:\Users\이성수\판도라큐브\혜성선배스터디\역전재판\K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0099" y="647485"/>
            <a:ext cx="4048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1-6.</a:t>
            </a:r>
            <a:r>
              <a:rPr lang="ko-KR" altLang="en-US" dirty="0" smtClean="0"/>
              <a:t>보조인</a:t>
            </a:r>
            <a:r>
              <a:rPr lang="ko-KR" altLang="en-US" dirty="0" smtClean="0"/>
              <a:t>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주인공 옆에서 도와주는 보조캐릭터 역할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플레이 방법을 자연스럽게 전달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이성수\판도라큐브\혜성선배스터디\역전재판\K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92696"/>
            <a:ext cx="4048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457200" y="4221088"/>
            <a:ext cx="4038600" cy="190507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역시 </a:t>
            </a:r>
            <a:r>
              <a:rPr lang="ko-KR" altLang="en-US" dirty="0" err="1" smtClean="0">
                <a:solidFill>
                  <a:srgbClr val="0070C0"/>
                </a:solidFill>
              </a:rPr>
              <a:t>튜토리얼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1-7 </a:t>
            </a:r>
            <a:r>
              <a:rPr lang="en-US" altLang="ko-KR" dirty="0" smtClean="0"/>
              <a:t>.</a:t>
            </a:r>
            <a:r>
              <a:rPr lang="ko-KR" altLang="en-US" dirty="0" smtClean="0"/>
              <a:t>법정기록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법정기록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인물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증거로 나눔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재판중</a:t>
            </a:r>
            <a:r>
              <a:rPr lang="ko-KR" altLang="en-US" dirty="0" smtClean="0">
                <a:solidFill>
                  <a:srgbClr val="0070C0"/>
                </a:solidFill>
              </a:rPr>
              <a:t> 자료를 제시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UI</a:t>
            </a:r>
            <a:r>
              <a:rPr lang="ko-KR" altLang="en-US" dirty="0" smtClean="0">
                <a:solidFill>
                  <a:srgbClr val="0070C0"/>
                </a:solidFill>
              </a:rPr>
              <a:t>구성</a:t>
            </a:r>
            <a:r>
              <a:rPr lang="en-US" altLang="ko-KR" dirty="0" smtClean="0">
                <a:solidFill>
                  <a:srgbClr val="0070C0"/>
                </a:solidFill>
              </a:rPr>
              <a:t>-</a:t>
            </a:r>
            <a:r>
              <a:rPr lang="ko-KR" altLang="en-US" dirty="0" smtClean="0">
                <a:solidFill>
                  <a:srgbClr val="0070C0"/>
                </a:solidFill>
              </a:rPr>
              <a:t>간단표시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상세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한 화면에 한 개의 아이템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0070C0"/>
                </a:solidFill>
              </a:rPr>
              <a:t>=&gt;</a:t>
            </a:r>
            <a:r>
              <a:rPr lang="ko-KR" altLang="en-US" dirty="0" smtClean="0">
                <a:solidFill>
                  <a:srgbClr val="0070C0"/>
                </a:solidFill>
              </a:rPr>
              <a:t>이동 불편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선택지 위로 주요 단서 제공 </a:t>
            </a:r>
            <a:r>
              <a:rPr lang="en-US" altLang="ko-KR" dirty="0" smtClean="0">
                <a:solidFill>
                  <a:srgbClr val="C00000"/>
                </a:solidFill>
              </a:rPr>
              <a:t>UI</a:t>
            </a:r>
            <a:r>
              <a:rPr lang="ko-KR" altLang="en-US" dirty="0" smtClean="0">
                <a:solidFill>
                  <a:srgbClr val="C00000"/>
                </a:solidFill>
              </a:rPr>
              <a:t>등장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재판 중 참고하는 느낌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9218" name="Picture 2" descr="C:\Users\이성수\판도라큐브\혜성선배스터디\역전재판\K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92696"/>
            <a:ext cx="3976117" cy="322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1-8 .</a:t>
            </a:r>
            <a:r>
              <a:rPr lang="ko-KR" altLang="en-US" dirty="0" smtClean="0"/>
              <a:t>아이템제시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건네는 동작을 넣지 않아도 충분히 아이템 표시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Picture 2" descr="C:\Users\얗얗\Desktop\20120721~ beatrice\기획\역전재판\K-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08720"/>
            <a:ext cx="3338481" cy="2710061"/>
          </a:xfrm>
          <a:prstGeom prst="rect">
            <a:avLst/>
          </a:prstGeom>
          <a:noFill/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1-9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증인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4221088"/>
            <a:ext cx="4038600" cy="2304256"/>
          </a:xfrm>
        </p:spPr>
        <p:txBody>
          <a:bodyPr/>
          <a:lstStyle/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사건의 증인 등장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상황에 따른 선택지 선택 가능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1266" name="Picture 2" descr="C:\Users\이성수\판도라큐브\혜성선배스터디\역전재판\K-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0099" y="692696"/>
            <a:ext cx="4048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증언개시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재판의 흐름을 </a:t>
            </a:r>
            <a:r>
              <a:rPr lang="ko-KR" altLang="en-US" dirty="0" err="1" smtClean="0">
                <a:solidFill>
                  <a:srgbClr val="0070C0"/>
                </a:solidFill>
              </a:rPr>
              <a:t>알수</a:t>
            </a:r>
            <a:r>
              <a:rPr lang="ko-KR" altLang="en-US" dirty="0" smtClean="0">
                <a:solidFill>
                  <a:srgbClr val="0070C0"/>
                </a:solidFill>
              </a:rPr>
              <a:t> 있도록 주제와 소제를 나타낸다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증언이 개시됨을 크게 표시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사건의 관계자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이성수\판도라큐브\혜성선배스터디\역전재판\K-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92696"/>
            <a:ext cx="3832101" cy="311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2-2. </a:t>
            </a:r>
            <a:r>
              <a:rPr lang="ko-KR" altLang="en-US" dirty="0" smtClean="0"/>
              <a:t>증언개시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회색빛으로</a:t>
            </a:r>
            <a:r>
              <a:rPr lang="ko-KR" altLang="en-US" dirty="0" smtClean="0">
                <a:solidFill>
                  <a:srgbClr val="0070C0"/>
                </a:solidFill>
              </a:rPr>
              <a:t> 과거 표시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상황에 대한 정리로 추궁 근거마련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과거회상과 증언 모두를 표기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3314" name="Picture 2" descr="C:\Users\이성수\판도라큐브\혜성선배스터디\역전재판\K-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829777"/>
            <a:ext cx="3879257" cy="31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3-1 . </a:t>
            </a:r>
            <a:r>
              <a:rPr lang="ko-KR" altLang="en-US" dirty="0" smtClean="0"/>
              <a:t>심문 시</a:t>
            </a:r>
            <a:r>
              <a:rPr lang="ko-KR" altLang="en-US" dirty="0"/>
              <a:t>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재판 진행 중 심문에 해당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4338" name="Picture 2" descr="C:\Users\이성수\판도라큐브\혜성선배스터디\역전재판\K-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836712"/>
            <a:ext cx="3763417" cy="305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심문과정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증언은 초록색으로 표시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추궁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제시 의 메뉴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기회 </a:t>
            </a:r>
            <a:r>
              <a:rPr lang="en-US" altLang="ko-KR" dirty="0" smtClean="0">
                <a:solidFill>
                  <a:srgbClr val="0070C0"/>
                </a:solidFill>
              </a:rPr>
              <a:t>5</a:t>
            </a:r>
            <a:r>
              <a:rPr lang="ko-KR" altLang="en-US" dirty="0" smtClean="0">
                <a:solidFill>
                  <a:srgbClr val="0070C0"/>
                </a:solidFill>
              </a:rPr>
              <a:t>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조작버튼의 위치와 동일하게 설정한 </a:t>
            </a:r>
            <a:r>
              <a:rPr lang="en-US" altLang="ko-KR" dirty="0" smtClean="0">
                <a:solidFill>
                  <a:srgbClr val="0070C0"/>
                </a:solidFill>
              </a:rPr>
              <a:t>UI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인물이 했던 대사들을 선택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선택지에 비해 플레이어가 참여하는 느낌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이성수\판도라큐브\혜성선배스터디\역전재판\K-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1" y="692886"/>
            <a:ext cx="3832101" cy="311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1-2. </a:t>
            </a:r>
            <a:r>
              <a:rPr lang="ko-KR" altLang="en-US" dirty="0" smtClean="0"/>
              <a:t>게임화면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키 조작법 설명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프롤로그와 다른 </a:t>
            </a:r>
            <a:r>
              <a:rPr lang="ko-KR" altLang="en-US" dirty="0" err="1" smtClean="0">
                <a:solidFill>
                  <a:srgbClr val="0070C0"/>
                </a:solidFill>
              </a:rPr>
              <a:t>스크립트창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거대한 탄환 모양의 </a:t>
            </a:r>
            <a:r>
              <a:rPr lang="ko-KR" altLang="en-US" dirty="0" err="1" smtClean="0">
                <a:solidFill>
                  <a:srgbClr val="C00000"/>
                </a:solidFill>
              </a:rPr>
              <a:t>스크립트창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 descr="C:\Users\Kozae\Desktop\탄환논파\프롤로그\K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1497" y="692696"/>
            <a:ext cx="5324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3-3. </a:t>
            </a:r>
            <a:r>
              <a:rPr lang="ko-KR" altLang="en-US" dirty="0" smtClean="0"/>
              <a:t>추궁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모순이나 </a:t>
            </a:r>
            <a:r>
              <a:rPr lang="ko-KR" altLang="en-US" dirty="0" err="1" smtClean="0">
                <a:solidFill>
                  <a:srgbClr val="0070C0"/>
                </a:solidFill>
              </a:rPr>
              <a:t>의심가는</a:t>
            </a:r>
            <a:r>
              <a:rPr lang="ko-KR" altLang="en-US" dirty="0" smtClean="0">
                <a:solidFill>
                  <a:srgbClr val="0070C0"/>
                </a:solidFill>
              </a:rPr>
              <a:t> 부분이 </a:t>
            </a:r>
            <a:r>
              <a:rPr lang="ko-KR" altLang="en-US" dirty="0" err="1" smtClean="0">
                <a:solidFill>
                  <a:srgbClr val="0070C0"/>
                </a:solidFill>
              </a:rPr>
              <a:t>있을경우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잠깐</a:t>
            </a:r>
            <a:r>
              <a:rPr lang="en-US" altLang="ko-KR" dirty="0" smtClean="0">
                <a:solidFill>
                  <a:srgbClr val="0070C0"/>
                </a:solidFill>
              </a:rPr>
              <a:t>’ </a:t>
            </a:r>
            <a:r>
              <a:rPr lang="ko-KR" altLang="en-US" dirty="0" err="1" smtClean="0">
                <a:solidFill>
                  <a:srgbClr val="0070C0"/>
                </a:solidFill>
              </a:rPr>
              <a:t>이펙트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사운드로 </a:t>
            </a:r>
            <a:r>
              <a:rPr lang="ko-KR" altLang="en-US" dirty="0" err="1" smtClean="0">
                <a:solidFill>
                  <a:srgbClr val="0070C0"/>
                </a:solidFill>
              </a:rPr>
              <a:t>대신할수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없는부분을</a:t>
            </a:r>
            <a:r>
              <a:rPr lang="ko-KR" altLang="en-US" dirty="0" smtClean="0">
                <a:solidFill>
                  <a:srgbClr val="0070C0"/>
                </a:solidFill>
              </a:rPr>
              <a:t> 시각적으로 표현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Picture 2" descr="C:\Users\얗얗\Desktop\20120721~ beatrice\기획\역전재판\K-1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836712"/>
            <a:ext cx="4048125" cy="2782069"/>
          </a:xfrm>
          <a:prstGeom prst="rect">
            <a:avLst/>
          </a:prstGeom>
          <a:noFill/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3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3-4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제시 아이템 선택가능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UI</a:t>
            </a:r>
            <a:r>
              <a:rPr lang="ko-KR" altLang="en-US" dirty="0" smtClean="0">
                <a:solidFill>
                  <a:srgbClr val="0070C0"/>
                </a:solidFill>
              </a:rPr>
              <a:t>는 법정기록과 같다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플레이어의 추리 그대로 게임을 풀어나간다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이성수\판도라큐브\혜성선배스터디\역전재판\K-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9171" y="692696"/>
            <a:ext cx="3870714" cy="31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524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3-5 .  </a:t>
            </a:r>
            <a:r>
              <a:rPr lang="ko-KR" altLang="en-US" dirty="0" smtClean="0"/>
              <a:t>반론제기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선택지 선택으로 결과가 갈린다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Picture 2" descr="C:\Users\얗얗\Desktop\20120721~ beatrice\기획\역전재판\K-1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268760"/>
            <a:ext cx="2894953" cy="2350021"/>
          </a:xfrm>
          <a:prstGeom prst="rect">
            <a:avLst/>
          </a:prstGeom>
          <a:noFill/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24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4-1 .</a:t>
            </a:r>
            <a:r>
              <a:rPr lang="ko-KR" altLang="en-US" dirty="0" smtClean="0"/>
              <a:t>판결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결말엔딩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게임오버</a:t>
            </a:r>
            <a:r>
              <a:rPr lang="en-US" altLang="ko-KR" dirty="0" smtClean="0">
                <a:solidFill>
                  <a:srgbClr val="0070C0"/>
                </a:solidFill>
              </a:rPr>
              <a:t>/ </a:t>
            </a:r>
            <a:r>
              <a:rPr lang="ko-KR" altLang="en-US" dirty="0" smtClean="0">
                <a:solidFill>
                  <a:srgbClr val="0070C0"/>
                </a:solidFill>
              </a:rPr>
              <a:t>누명을 벗고 역전재판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네이밍에서</a:t>
            </a:r>
            <a:r>
              <a:rPr lang="ko-KR" altLang="en-US" dirty="0" smtClean="0">
                <a:solidFill>
                  <a:srgbClr val="0070C0"/>
                </a:solidFill>
              </a:rPr>
              <a:t> 나오듯이 궁극적 목표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역전재판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게임 플레이에 따라 스토리의 결말이 바뀌는 부분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 descr="C:\Users\이성수\판도라큐브\혜성선배스터디\역전재판\K-1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6123" y="796048"/>
            <a:ext cx="3616077" cy="293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62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4-2 .</a:t>
            </a:r>
            <a:r>
              <a:rPr lang="ko-KR" altLang="en-US" dirty="0" smtClean="0"/>
              <a:t>기록 저장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에피소드 </a:t>
            </a:r>
            <a:r>
              <a:rPr lang="ko-KR" altLang="en-US" dirty="0" err="1" smtClean="0">
                <a:solidFill>
                  <a:srgbClr val="0070C0"/>
                </a:solidFill>
              </a:rPr>
              <a:t>종료시</a:t>
            </a:r>
            <a:r>
              <a:rPr lang="ko-KR" altLang="en-US" dirty="0" smtClean="0">
                <a:solidFill>
                  <a:srgbClr val="0070C0"/>
                </a:solidFill>
              </a:rPr>
              <a:t> 데이터기록여부확인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이성수\판도라큐브\혜성선배스터디\역전재판\K-1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4115" y="782494"/>
            <a:ext cx="3760093" cy="30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62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역전재판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시나리오의 관점에서 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구성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03232" cy="45259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상황에 따른 </a:t>
            </a:r>
            <a:r>
              <a:rPr lang="en-US" altLang="ko-KR" dirty="0" smtClean="0">
                <a:solidFill>
                  <a:srgbClr val="C00000"/>
                </a:solidFill>
              </a:rPr>
              <a:t>UI </a:t>
            </a:r>
            <a:r>
              <a:rPr lang="ko-KR" altLang="en-US" dirty="0" smtClean="0">
                <a:solidFill>
                  <a:srgbClr val="C00000"/>
                </a:solidFill>
              </a:rPr>
              <a:t>변화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/>
              <a:t>선택스크립트 사용 </a:t>
            </a:r>
            <a:r>
              <a:rPr lang="en-US" altLang="ko-KR" dirty="0" smtClean="0"/>
              <a:t>-&gt; </a:t>
            </a:r>
            <a:r>
              <a:rPr lang="ko-KR" altLang="en-US" dirty="0" err="1" smtClean="0">
                <a:solidFill>
                  <a:srgbClr val="C00000"/>
                </a:solidFill>
              </a:rPr>
              <a:t>비주얼노벨</a:t>
            </a:r>
            <a:r>
              <a:rPr lang="ko-KR" altLang="en-US" dirty="0" smtClean="0">
                <a:solidFill>
                  <a:srgbClr val="C00000"/>
                </a:solidFill>
              </a:rPr>
              <a:t> 방식차용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/>
              <a:t>도우미 캐릭터를 통한 </a:t>
            </a:r>
            <a:r>
              <a:rPr lang="ko-KR" altLang="en-US" dirty="0" err="1" smtClean="0">
                <a:solidFill>
                  <a:srgbClr val="C00000"/>
                </a:solidFill>
              </a:rPr>
              <a:t>튜토리얼</a:t>
            </a:r>
            <a:r>
              <a:rPr lang="ko-KR" altLang="en-US" dirty="0" smtClean="0"/>
              <a:t> 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추리방식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진술을 듣고 </a:t>
            </a:r>
            <a:r>
              <a:rPr lang="ko-KR" altLang="en-US" dirty="0" smtClean="0">
                <a:solidFill>
                  <a:srgbClr val="C00000"/>
                </a:solidFill>
              </a:rPr>
              <a:t>모순점 지적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배경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메뉴명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진행방식 등 전체주제인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재판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형태에서 사용하는 형식을 사용</a:t>
            </a:r>
            <a:r>
              <a:rPr lang="en-US" altLang="ko-KR" dirty="0" smtClean="0"/>
              <a:t>. =&gt; </a:t>
            </a:r>
            <a:r>
              <a:rPr lang="ko-KR" altLang="en-US" dirty="0" smtClean="0"/>
              <a:t>전체주제로 </a:t>
            </a:r>
            <a:r>
              <a:rPr lang="ko-KR" altLang="en-US" dirty="0" smtClean="0">
                <a:solidFill>
                  <a:srgbClr val="C00000"/>
                </a:solidFill>
              </a:rPr>
              <a:t>통일감을 줌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탄환논파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역전재판의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적 특성의 공통점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r>
              <a:rPr lang="ko-KR" altLang="en-US" dirty="0" smtClean="0"/>
              <a:t>상황에 따른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UI </a:t>
            </a:r>
            <a:r>
              <a:rPr lang="ko-KR" altLang="en-US" dirty="0" err="1" smtClean="0"/>
              <a:t>컨셉의</a:t>
            </a:r>
            <a:r>
              <a:rPr lang="ko-KR" altLang="en-US" dirty="0" smtClean="0"/>
              <a:t> 통일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정보의 충분한 전달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추리방식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상대의 말에서 </a:t>
            </a:r>
            <a:r>
              <a:rPr lang="ko-KR" altLang="en-US" dirty="0" err="1" smtClean="0"/>
              <a:t>헛점을</a:t>
            </a:r>
            <a:r>
              <a:rPr lang="ko-KR" altLang="en-US" dirty="0" smtClean="0"/>
              <a:t> 찾아냄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상대가 말하는 주제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사건의 정리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1-3.</a:t>
            </a:r>
            <a:r>
              <a:rPr lang="ko-KR" altLang="en-US" dirty="0" smtClean="0"/>
              <a:t>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방향키로 시야이동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도움말을 언제든지 </a:t>
            </a:r>
            <a:r>
              <a:rPr lang="ko-KR" altLang="en-US" dirty="0" err="1" smtClean="0">
                <a:solidFill>
                  <a:srgbClr val="0070C0"/>
                </a:solidFill>
              </a:rPr>
              <a:t>불러오기가능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커서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err="1" smtClean="0">
                <a:solidFill>
                  <a:srgbClr val="0070C0"/>
                </a:solidFill>
              </a:rPr>
              <a:t>조준점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</a:rPr>
              <a:t>인칭 시점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Kozae\Desktop\탄환논파\프롤로그\K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324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1-4. </a:t>
            </a:r>
            <a:r>
              <a:rPr lang="ko-KR" altLang="en-US" dirty="0" smtClean="0"/>
              <a:t>탐색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탐색하고자 하는 대상을 </a:t>
            </a:r>
            <a:r>
              <a:rPr lang="ko-KR" altLang="en-US" dirty="0" err="1" smtClean="0">
                <a:solidFill>
                  <a:srgbClr val="0070C0"/>
                </a:solidFill>
              </a:rPr>
              <a:t>락온</a:t>
            </a:r>
            <a:r>
              <a:rPr lang="ko-KR" altLang="en-US" dirty="0" smtClean="0">
                <a:solidFill>
                  <a:srgbClr val="0070C0"/>
                </a:solidFill>
              </a:rPr>
              <a:t> 해준다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탄환을 </a:t>
            </a:r>
            <a:r>
              <a:rPr lang="ko-KR" altLang="en-US" dirty="0" err="1" smtClean="0">
                <a:solidFill>
                  <a:srgbClr val="0070C0"/>
                </a:solidFill>
              </a:rPr>
              <a:t>쏘는것이</a:t>
            </a:r>
            <a:r>
              <a:rPr lang="ko-KR" altLang="en-US" dirty="0" smtClean="0">
                <a:solidFill>
                  <a:srgbClr val="0070C0"/>
                </a:solidFill>
              </a:rPr>
              <a:t> 전체 모티브 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조사대상을일종의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조준점으로표현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게임 초반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게임에서 제공하는 정보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5123" name="Picture 3" descr="C:\Users\Kozae\Desktop\탄환논파\프롤로그\K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741863"/>
            <a:ext cx="5324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1-5. </a:t>
            </a:r>
            <a:r>
              <a:rPr lang="ko-KR" altLang="en-US" dirty="0" err="1" smtClean="0"/>
              <a:t>맵이동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현재 이동중인 </a:t>
            </a:r>
            <a:r>
              <a:rPr lang="ko-KR" altLang="en-US" dirty="0" err="1" smtClean="0">
                <a:solidFill>
                  <a:srgbClr val="0070C0"/>
                </a:solidFill>
              </a:rPr>
              <a:t>맵을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2D</a:t>
            </a:r>
            <a:r>
              <a:rPr lang="ko-KR" altLang="en-US" dirty="0" smtClean="0">
                <a:solidFill>
                  <a:srgbClr val="0070C0"/>
                </a:solidFill>
              </a:rPr>
              <a:t>로 </a:t>
            </a:r>
            <a:r>
              <a:rPr lang="ko-KR" altLang="en-US" dirty="0" err="1" smtClean="0">
                <a:solidFill>
                  <a:srgbClr val="0070C0"/>
                </a:solidFill>
              </a:rPr>
              <a:t>겹쳐보여준다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주인공이 지도를 보며 이동한다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 descr="C:\Users\Kozae\Desktop\탄환논파\프롤로그\K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36712"/>
            <a:ext cx="5343526" cy="27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5141" y="2519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1-6.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3933056"/>
            <a:ext cx="4038600" cy="259228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로딩화면을 표시하는 디자인도 리볼버의 탄창으로 표현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8200" y="3933056"/>
            <a:ext cx="4038600" cy="259228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C:\Users\Kozae\Desktop\탄환논파\프롤로그\K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24744"/>
            <a:ext cx="3214963" cy="23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1002</Words>
  <Application>Microsoft Office PowerPoint</Application>
  <PresentationFormat>화면 슬라이드 쇼(4:3)</PresentationFormat>
  <Paragraphs>266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테마</vt:lpstr>
      <vt:lpstr>탄환논파 UI &amp; 역전재판 UI </vt:lpstr>
      <vt:lpstr>목차</vt:lpstr>
      <vt:lpstr>탄환논파</vt:lpstr>
      <vt:lpstr>1-1.프롤로그</vt:lpstr>
      <vt:lpstr>1-2. 게임화면</vt:lpstr>
      <vt:lpstr>1-3.탐색</vt:lpstr>
      <vt:lpstr>1-4. 탐색2</vt:lpstr>
      <vt:lpstr>1-5. 맵이동</vt:lpstr>
      <vt:lpstr>1-6.로딩</vt:lpstr>
      <vt:lpstr>1-7.인물탐색</vt:lpstr>
      <vt:lpstr>1-8.인물정보</vt:lpstr>
      <vt:lpstr>2-1.게임화면</vt:lpstr>
      <vt:lpstr>2-2.인물정보</vt:lpstr>
      <vt:lpstr>2-3.전자수첩</vt:lpstr>
      <vt:lpstr>2-4.교칙</vt:lpstr>
      <vt:lpstr>2-5.사물</vt:lpstr>
      <vt:lpstr>2-6.사물 상세정보</vt:lpstr>
      <vt:lpstr>2-7.맵</vt:lpstr>
      <vt:lpstr>2-8.리액션토크</vt:lpstr>
      <vt:lpstr>3-1.재판 시작</vt:lpstr>
      <vt:lpstr>3-2.재판 진행</vt:lpstr>
      <vt:lpstr>3-3. 재판 소주재</vt:lpstr>
      <vt:lpstr>3-4.자유발언</vt:lpstr>
      <vt:lpstr>3-5. 포착</vt:lpstr>
      <vt:lpstr>3-6. break</vt:lpstr>
      <vt:lpstr>3-7. 결과창</vt:lpstr>
      <vt:lpstr>3-8. 포착 후</vt:lpstr>
      <vt:lpstr>3-9. 선택지</vt:lpstr>
      <vt:lpstr>3-10. 단어조합</vt:lpstr>
      <vt:lpstr>3-11. 증거제시 </vt:lpstr>
      <vt:lpstr>3-12. 범행과정 정리</vt:lpstr>
      <vt:lpstr>3-13. 결정적 증거</vt:lpstr>
      <vt:lpstr>3-14. 최종 결과창</vt:lpstr>
      <vt:lpstr>탄환논파 기획&amp;시나리오의 관점에서 본 UI구성 정리</vt:lpstr>
      <vt:lpstr>탄환논파 기획&amp;시나리오의 관점에서 본 UI구성 정리</vt:lpstr>
      <vt:lpstr>역전재판</vt:lpstr>
      <vt:lpstr>1-1.에피소드 선택 화면</vt:lpstr>
      <vt:lpstr>1-2 .인트로</vt:lpstr>
      <vt:lpstr>1-3 .스토리 진행화면</vt:lpstr>
      <vt:lpstr>1-4 .법정 입장</vt:lpstr>
      <vt:lpstr>1-5 .선택지선택</vt:lpstr>
      <vt:lpstr>1-6.보조인물</vt:lpstr>
      <vt:lpstr>1-7 .법정기록</vt:lpstr>
      <vt:lpstr>1-8 .아이템제시</vt:lpstr>
      <vt:lpstr>1-9 . 증인</vt:lpstr>
      <vt:lpstr>2-1. 증언개시</vt:lpstr>
      <vt:lpstr>2-2. 증언개시 과정</vt:lpstr>
      <vt:lpstr>3-1 . 심문 시작</vt:lpstr>
      <vt:lpstr>3-2. 심문과정</vt:lpstr>
      <vt:lpstr>3-3. 추궁</vt:lpstr>
      <vt:lpstr>3-4 . 제시하기</vt:lpstr>
      <vt:lpstr>3-5 .  반론제기</vt:lpstr>
      <vt:lpstr>4-1 .판결 </vt:lpstr>
      <vt:lpstr>4-2 .기록 저장</vt:lpstr>
      <vt:lpstr>역전재판 기획&amp;시나리오의 관점에서 본 UI구성 정리</vt:lpstr>
      <vt:lpstr>탄환논파&amp;역전재판의 UI적 특성의 공통점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탄환논파 UI</dc:title>
  <dc:creator>Kozae</dc:creator>
  <cp:lastModifiedBy>얗얗</cp:lastModifiedBy>
  <cp:revision>19</cp:revision>
  <dcterms:created xsi:type="dcterms:W3CDTF">2012-09-12T04:38:28Z</dcterms:created>
  <dcterms:modified xsi:type="dcterms:W3CDTF">2012-09-13T00:11:19Z</dcterms:modified>
</cp:coreProperties>
</file>